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67"/>
  </p:notesMasterIdLst>
  <p:sldIdLst>
    <p:sldId id="11553" r:id="rId2"/>
    <p:sldId id="11666" r:id="rId3"/>
    <p:sldId id="12075" r:id="rId4"/>
    <p:sldId id="11819" r:id="rId5"/>
    <p:sldId id="11830" r:id="rId6"/>
    <p:sldId id="12002" r:id="rId7"/>
    <p:sldId id="11832" r:id="rId8"/>
    <p:sldId id="12203" r:id="rId9"/>
    <p:sldId id="11833" r:id="rId10"/>
    <p:sldId id="12077" r:id="rId11"/>
    <p:sldId id="12076" r:id="rId12"/>
    <p:sldId id="12078" r:id="rId13"/>
    <p:sldId id="12003" r:id="rId14"/>
    <p:sldId id="12086" r:id="rId15"/>
    <p:sldId id="12087" r:id="rId16"/>
    <p:sldId id="12088" r:id="rId17"/>
    <p:sldId id="12093" r:id="rId18"/>
    <p:sldId id="12089" r:id="rId19"/>
    <p:sldId id="12204" r:id="rId20"/>
    <p:sldId id="12091" r:id="rId21"/>
    <p:sldId id="12094" r:id="rId22"/>
    <p:sldId id="12092" r:id="rId23"/>
    <p:sldId id="12100" r:id="rId24"/>
    <p:sldId id="12174" r:id="rId25"/>
    <p:sldId id="12095" r:id="rId26"/>
    <p:sldId id="12096" r:id="rId27"/>
    <p:sldId id="12173" r:id="rId28"/>
    <p:sldId id="12178" r:id="rId29"/>
    <p:sldId id="12205" r:id="rId30"/>
    <p:sldId id="12177" r:id="rId31"/>
    <p:sldId id="12176" r:id="rId32"/>
    <p:sldId id="12179" r:id="rId33"/>
    <p:sldId id="12185" r:id="rId34"/>
    <p:sldId id="12186" r:id="rId35"/>
    <p:sldId id="12079" r:id="rId36"/>
    <p:sldId id="12099" r:id="rId37"/>
    <p:sldId id="12098" r:id="rId38"/>
    <p:sldId id="12180" r:id="rId39"/>
    <p:sldId id="12181" r:id="rId40"/>
    <p:sldId id="12080" r:id="rId41"/>
    <p:sldId id="12081" r:id="rId42"/>
    <p:sldId id="12182" r:id="rId43"/>
    <p:sldId id="12183" r:id="rId44"/>
    <p:sldId id="12193" r:id="rId45"/>
    <p:sldId id="12082" r:id="rId46"/>
    <p:sldId id="12184" r:id="rId47"/>
    <p:sldId id="12187" r:id="rId48"/>
    <p:sldId id="12188" r:id="rId49"/>
    <p:sldId id="12189" r:id="rId50"/>
    <p:sldId id="12190" r:id="rId51"/>
    <p:sldId id="12192" r:id="rId52"/>
    <p:sldId id="12191" r:id="rId53"/>
    <p:sldId id="12083" r:id="rId54"/>
    <p:sldId id="12084" r:id="rId55"/>
    <p:sldId id="12085" r:id="rId56"/>
    <p:sldId id="12195" r:id="rId57"/>
    <p:sldId id="12196" r:id="rId58"/>
    <p:sldId id="12197" r:id="rId59"/>
    <p:sldId id="12198" r:id="rId60"/>
    <p:sldId id="12199" r:id="rId61"/>
    <p:sldId id="11463" r:id="rId62"/>
    <p:sldId id="12001" r:id="rId63"/>
    <p:sldId id="12201" r:id="rId64"/>
    <p:sldId id="12202" r:id="rId65"/>
    <p:sldId id="1220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9FF"/>
    <a:srgbClr val="142937"/>
    <a:srgbClr val="3B030C"/>
    <a:srgbClr val="FFA672"/>
    <a:srgbClr val="626075"/>
    <a:srgbClr val="9EC3EF"/>
    <a:srgbClr val="352313"/>
    <a:srgbClr val="8B884E"/>
    <a:srgbClr val="C38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87" autoAdjust="0"/>
    <p:restoredTop sz="82148" autoAdjust="0"/>
  </p:normalViewPr>
  <p:slideViewPr>
    <p:cSldViewPr>
      <p:cViewPr varScale="1">
        <p:scale>
          <a:sx n="76" d="100"/>
          <a:sy n="76" d="100"/>
        </p:scale>
        <p:origin x="1470"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12196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222149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sober response</a:t>
            </a:r>
            <a:r>
              <a:rPr lang="en-US" baseline="0" dirty="0" smtClean="0"/>
              <a:t> includes rational and clear thinking that leads to sound judgment rather than panic or flippancy.” Gary </a:t>
            </a:r>
            <a:r>
              <a:rPr lang="en-US" baseline="0" dirty="0" err="1" smtClean="0"/>
              <a:t>Derickson</a:t>
            </a:r>
            <a:r>
              <a:rPr lang="en-US" baseline="0" dirty="0" smtClean="0"/>
              <a:t>, The Grace NT Commentary, Grace Evangelical Society, Denton, TX, 2010, p. 1148.</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48709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51961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you yourselves know perfectly that the day of the Lord so comes as a thief in the night.</a:t>
            </a:r>
            <a:r>
              <a:rPr lang="en-US" baseline="0" dirty="0" smtClean="0"/>
              <a:t> </a:t>
            </a:r>
            <a:r>
              <a:rPr lang="en-US" dirty="0" smtClean="0"/>
              <a:t>For when they say, "Peace and safety!" then sudden destruction comes upon them, as labor pains upon a pregnant woman. And they shall not escape. But you, brethren, are not in darkness, so that this Day should overtake you as a thief. You are all sons of light and sons of the day. We are not of the night nor of darkness. Therefore let us not sleep, as others do, but let us watch and be sober. For those who sleep, sleep at night, and those who get drunk are drunk at night. But let us who are of the day be sober, putting on the breastplate of faith and love, and as a helmet the hope of salvation.</a:t>
            </a:r>
            <a:r>
              <a:rPr lang="en-US" baseline="0" dirty="0" smtClean="0"/>
              <a:t> </a:t>
            </a:r>
            <a:r>
              <a:rPr lang="en-US" dirty="0" smtClean="0"/>
              <a:t>For God did not appoint us to wrath, but to obtain salvation through our Lord Jesus Christ, who died for us, that whether we wake or sleep, we should live together with Him.” (1 Thess. 5:2-10)</a:t>
            </a:r>
          </a:p>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74420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102069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Picks up on the idea found in verse 10 “the grace toward you” which refers to the conclusion of our lives in the glory that is to be brought to us at the disclosing of the Messiah, and the Messianic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“It is essential that we get a clear grasp of the glory which by the grace of God we are being prepared for now, and then set that glory before</a:t>
            </a:r>
            <a:r>
              <a:rPr lang="en-US" baseline="0" dirty="0" smtClean="0"/>
              <a:t> us as the all-consuming expectation of our </a:t>
            </a:r>
            <a:r>
              <a:rPr lang="en-US" i="1" baseline="0" dirty="0" smtClean="0"/>
              <a:t>life</a:t>
            </a:r>
            <a:r>
              <a:rPr lang="en-US" baseline="0" dirty="0" smtClean="0"/>
              <a:t>.” </a:t>
            </a:r>
          </a:p>
          <a:p>
            <a:endParaRPr lang="en-US" baseline="0" dirty="0" smtClean="0"/>
          </a:p>
          <a:p>
            <a:r>
              <a:rPr lang="en-US" baseline="0" dirty="0" smtClean="0"/>
              <a:t>Do we live for this age, this evil age, which will soon come to an end, or do we live for the age to come. And how long is the age to come? Forever! Life everlasting! Eternal life.</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152568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92826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147575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121124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to Him who is able to establish you according to my gospel and the preaching of Jesus Christ, according to the revelation of the mystery kept secret since the world began but now made manifest, and by the prophetic Scriptures made known to all nations,” </a:t>
            </a:r>
            <a:r>
              <a:rPr lang="en-US" sz="11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1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16:25-26</a:t>
            </a:r>
            <a:r>
              <a:rPr lang="en-US" sz="11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258459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64679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“revealed” is</a:t>
            </a:r>
            <a:r>
              <a:rPr lang="en-US" baseline="0" dirty="0" smtClean="0"/>
              <a:t> used 37x’s in the NKJV. The verb “</a:t>
            </a:r>
            <a:r>
              <a:rPr lang="en-US" baseline="0" dirty="0" err="1" smtClean="0"/>
              <a:t>apokalupto</a:t>
            </a:r>
            <a:r>
              <a:rPr lang="en-US" baseline="0" dirty="0" smtClean="0"/>
              <a:t>” – “to take off the cover” is used 26x’s in the Greek NT.</a:t>
            </a:r>
          </a:p>
          <a:p>
            <a:endParaRPr lang="en-US" baseline="0" dirty="0" smtClean="0"/>
          </a:p>
          <a:p>
            <a:r>
              <a:rPr lang="en-US" baseline="0" dirty="0" smtClean="0"/>
              <a:t>Paul recalls the revelation of Jesus Christ on the road to Damascus when suddenly a light shone around him from heaven and the three years when he learned the Gospel taught by Christ Himself.</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79727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Peter had already received a glimpse of the Son of Man coming His Kingdom when Jesus was transfigured before him and “His face shone like the sun, and His clothes became as white as the light.” (Matt. 17:2), “and His countenance was like the sun shining in its strength.” (Rev, 1:16).</a:t>
            </a:r>
          </a:p>
          <a:p>
            <a:endParaRPr lang="en-US" baseline="0" dirty="0" smtClean="0"/>
          </a:p>
          <a:p>
            <a:r>
              <a:rPr lang="en-US" baseline="0" dirty="0" smtClean="0"/>
              <a:t>“For we did not follow cunningly devised fables when we made known to you the power and coming of our Lord Jesus Christ, but were eyewitnesses of His majesty. For He received from God the Father honor and glory when such a voice came to Him from the Excellent Glory: "This is My beloved Son, in whom I am well pleased." And we heard this voice which came from heaven when we were with Him on the holy mountain.” (2 Peter 1:16-17)</a:t>
            </a:r>
          </a:p>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2194039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207540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believing we are accepted by God into the family of God. We become a child of God.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2279887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a:t>
            </a:r>
            <a:r>
              <a:rPr lang="en-US" dirty="0" smtClean="0"/>
              <a:t>“listen</a:t>
            </a:r>
            <a:r>
              <a:rPr lang="en-US" baseline="0" dirty="0" smtClean="0"/>
              <a:t> and learn, we will  live” By being obedient children we are approved by God.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124453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process that is going on</a:t>
            </a:r>
            <a:r>
              <a:rPr lang="en-US" baseline="0" dirty="0" smtClean="0"/>
              <a:t> simultaneously with fixing our eyes on our hope / salvation / inheritance of future glory. “…it is only as our hope is fixed that we can truly avoid those lust associated with the ignorance of our unsaved days.” By not fashioning ourselves, (not becoming Jell-O); by not giving in to the evil desires that proceed from flesh (though the flesh/body in itself is not evil, for everything God created was good), our souls can truly escape and be liberated from these lusts by the vision of a higher goal and a greater glory.</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347749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a:p>
        </p:txBody>
      </p:sp>
    </p:spTree>
    <p:extLst>
      <p:ext uri="{BB962C8B-B14F-4D97-AF65-F5344CB8AC3E}">
        <p14:creationId xmlns:p14="http://schemas.microsoft.com/office/powerpoint/2010/main" val="81950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the day of the Lord will come as a thief in the night, in which the heavens will pass away with a great noise, and the elements will melt with fervent heat; both the earth and the works that are in it will be burned up.</a:t>
            </a:r>
            <a:r>
              <a:rPr lang="en-US" baseline="0" dirty="0" smtClean="0"/>
              <a:t> </a:t>
            </a:r>
            <a:r>
              <a:rPr lang="en-US" dirty="0" smtClean="0"/>
              <a:t>Therefore, since all these things will be dissolved, what manner of persons ought you to be in holy conduct and godliness, looking for and hastening the coming of the day of God, because of which the heavens will be dissolved, being on fire, and the elements will melt with fervent heat? Nevertheless we, according to His promise, look for new heavens and a new earth in which righteousness dwells.” (2 Peter 3:10-13)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Eschatology, properly conceived, is the primary NT motivation</a:t>
            </a:r>
            <a:r>
              <a:rPr lang="en-US" baseline="0" dirty="0" smtClean="0"/>
              <a:t> for obedient living. Not what we gain now (for we now suffer), but what we gain / profit hereafter is what encourages us to live to God, and not for ourselves, for whoever seeks to save his life will lose it, but whoever lives for God will save is life/soul.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motives the us with forward looking thinking, getting us to see what we will gain in the future by enduring the present.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a:p>
        </p:txBody>
      </p:sp>
    </p:spTree>
    <p:extLst>
      <p:ext uri="{BB962C8B-B14F-4D97-AF65-F5344CB8AC3E}">
        <p14:creationId xmlns:p14="http://schemas.microsoft.com/office/powerpoint/2010/main" val="256891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is</a:t>
            </a:r>
            <a:r>
              <a:rPr lang="en-US" baseline="0" dirty="0" smtClean="0"/>
              <a:t> saying that </a:t>
            </a:r>
            <a:r>
              <a:rPr lang="en-US" dirty="0" smtClean="0"/>
              <a:t>God continues to</a:t>
            </a:r>
            <a:r>
              <a:rPr lang="en-US" baseline="0" dirty="0" smtClean="0"/>
              <a:t> make the same demands of those He calls and redeems today.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a:t>
            </a:r>
            <a:r>
              <a:rPr lang="en-US" baseline="0" dirty="0" smtClean="0"/>
              <a:t> exhorts as Paul did to </a:t>
            </a:r>
            <a:r>
              <a:rPr lang="en-US" dirty="0" smtClean="0"/>
              <a:t>“…walk worthy of God who calls you into His own kingdom and glory.” (1 Thess. 2:12)</a:t>
            </a:r>
            <a:r>
              <a:rPr lang="en-US" baseline="0" dirty="0" smtClean="0"/>
              <a:t> If our minds are fixed on the future historical, literal kingdom of earth, we will find motivation to be like Him who called us, namely to be holy, set apart to righteousness and justice in our conduct.</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a:p>
        </p:txBody>
      </p:sp>
    </p:spTree>
    <p:extLst>
      <p:ext uri="{BB962C8B-B14F-4D97-AF65-F5344CB8AC3E}">
        <p14:creationId xmlns:p14="http://schemas.microsoft.com/office/powerpoint/2010/main" val="2986033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difference between</a:t>
            </a:r>
            <a:r>
              <a:rPr lang="en-US" baseline="0" dirty="0" smtClean="0"/>
              <a:t> obedience and fear. Obedience is more external and fear stress the internal, the disposition that issue in obedience.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41</a:t>
            </a:fld>
            <a:endParaRPr lang="en-US"/>
          </a:p>
        </p:txBody>
      </p:sp>
    </p:spTree>
    <p:extLst>
      <p:ext uri="{BB962C8B-B14F-4D97-AF65-F5344CB8AC3E}">
        <p14:creationId xmlns:p14="http://schemas.microsoft.com/office/powerpoint/2010/main" val="353581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174927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call on the Father for help, appeal to Him, remember your appeal is to a Judge, Who is utterly impartial and rewards according to your works. So fear Him!</a:t>
            </a:r>
            <a:endParaRPr lang="en-US" sz="12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42</a:t>
            </a:fld>
            <a:endParaRPr lang="en-US"/>
          </a:p>
        </p:txBody>
      </p:sp>
    </p:spTree>
    <p:extLst>
      <p:ext uri="{BB962C8B-B14F-4D97-AF65-F5344CB8AC3E}">
        <p14:creationId xmlns:p14="http://schemas.microsoft.com/office/powerpoint/2010/main" val="251594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43</a:t>
            </a:fld>
            <a:endParaRPr lang="en-US"/>
          </a:p>
        </p:txBody>
      </p:sp>
    </p:spTree>
    <p:extLst>
      <p:ext uri="{BB962C8B-B14F-4D97-AF65-F5344CB8AC3E}">
        <p14:creationId xmlns:p14="http://schemas.microsoft.com/office/powerpoint/2010/main" val="305812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44</a:t>
            </a:fld>
            <a:endParaRPr lang="en-US"/>
          </a:p>
        </p:txBody>
      </p:sp>
    </p:spTree>
    <p:extLst>
      <p:ext uri="{BB962C8B-B14F-4D97-AF65-F5344CB8AC3E}">
        <p14:creationId xmlns:p14="http://schemas.microsoft.com/office/powerpoint/2010/main" val="1544271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 know” introduces</a:t>
            </a:r>
            <a:r>
              <a:rPr lang="en-US" baseline="0" dirty="0" smtClean="0"/>
              <a:t> the first rich doctrinal section of the body of the epistle. Peter is motivating through doctrinal content. We conduct our lives accordingly because we know. And what is it that we know? Are redemption was very costly, more valuable than silver or gold.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45</a:t>
            </a:fld>
            <a:endParaRPr lang="en-US"/>
          </a:p>
        </p:txBody>
      </p:sp>
    </p:spTree>
    <p:extLst>
      <p:ext uri="{BB962C8B-B14F-4D97-AF65-F5344CB8AC3E}">
        <p14:creationId xmlns:p14="http://schemas.microsoft.com/office/powerpoint/2010/main" val="245284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know that we were “not redeemed” with silver and gold which is corruptible, which can corroded over time, earthly riches of this age are not eternal.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46</a:t>
            </a:fld>
            <a:endParaRPr lang="en-US"/>
          </a:p>
        </p:txBody>
      </p:sp>
    </p:spTree>
    <p:extLst>
      <p:ext uri="{BB962C8B-B14F-4D97-AF65-F5344CB8AC3E}">
        <p14:creationId xmlns:p14="http://schemas.microsoft.com/office/powerpoint/2010/main" val="1345066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James reminds the rich that their riches will be poisoned, so much so that people will heap them into great piles in the last days (James 5:2-3). We are in the last days now, but not everything that will happened in the last days has happened yet.</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47</a:t>
            </a:fld>
            <a:endParaRPr lang="en-US"/>
          </a:p>
        </p:txBody>
      </p:sp>
    </p:spTree>
    <p:extLst>
      <p:ext uri="{BB962C8B-B14F-4D97-AF65-F5344CB8AC3E}">
        <p14:creationId xmlns:p14="http://schemas.microsoft.com/office/powerpoint/2010/main" val="2760332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Are we in the days of Noah? We live in the days before the flood, before sudden destruction came upon them. Noah has yet to entered the ark, the day of the Lord has yet to come upon us. When the day of the Lord begins those living on the earth at that time will be living in a day just as in the day Noah entered the ark.</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48</a:t>
            </a:fld>
            <a:endParaRPr lang="en-US"/>
          </a:p>
        </p:txBody>
      </p:sp>
    </p:spTree>
    <p:extLst>
      <p:ext uri="{BB962C8B-B14F-4D97-AF65-F5344CB8AC3E}">
        <p14:creationId xmlns:p14="http://schemas.microsoft.com/office/powerpoint/2010/main" val="2341481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49</a:t>
            </a:fld>
            <a:endParaRPr lang="en-US"/>
          </a:p>
        </p:txBody>
      </p:sp>
    </p:spTree>
    <p:extLst>
      <p:ext uri="{BB962C8B-B14F-4D97-AF65-F5344CB8AC3E}">
        <p14:creationId xmlns:p14="http://schemas.microsoft.com/office/powerpoint/2010/main" val="3363514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it is the price paid to release</a:t>
            </a:r>
            <a:r>
              <a:rPr lang="en-US" baseline="0" dirty="0" smtClean="0"/>
              <a:t> us from an aimless life and conduct.</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50</a:t>
            </a:fld>
            <a:endParaRPr lang="en-US"/>
          </a:p>
        </p:txBody>
      </p:sp>
    </p:spTree>
    <p:extLst>
      <p:ext uri="{BB962C8B-B14F-4D97-AF65-F5344CB8AC3E}">
        <p14:creationId xmlns:p14="http://schemas.microsoft.com/office/powerpoint/2010/main" val="881746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51</a:t>
            </a:fld>
            <a:endParaRPr lang="en-US"/>
          </a:p>
        </p:txBody>
      </p:sp>
    </p:spTree>
    <p:extLst>
      <p:ext uri="{BB962C8B-B14F-4D97-AF65-F5344CB8AC3E}">
        <p14:creationId xmlns:p14="http://schemas.microsoft.com/office/powerpoint/2010/main" val="208210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1179323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also be judged</a:t>
            </a:r>
            <a:r>
              <a:rPr lang="en-US" baseline="0" dirty="0" smtClean="0"/>
              <a:t> by the Law of Liberty, not by the Mosaic Law.</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52</a:t>
            </a:fld>
            <a:endParaRPr lang="en-US"/>
          </a:p>
        </p:txBody>
      </p:sp>
    </p:spTree>
    <p:extLst>
      <p:ext uri="{BB962C8B-B14F-4D97-AF65-F5344CB8AC3E}">
        <p14:creationId xmlns:p14="http://schemas.microsoft.com/office/powerpoint/2010/main" val="2280484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Christ’s death as a sacrificial lamb to bring redemption to mankind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 God’s eternal plan from the beginning, before the beginning of created time, and finds fulfilment at the end of time.</a:t>
            </a:r>
            <a:endParaRPr lang="en-US" sz="1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54</a:t>
            </a:fld>
            <a:endParaRPr lang="en-US"/>
          </a:p>
        </p:txBody>
      </p:sp>
    </p:spTree>
    <p:extLst>
      <p:ext uri="{BB962C8B-B14F-4D97-AF65-F5344CB8AC3E}">
        <p14:creationId xmlns:p14="http://schemas.microsoft.com/office/powerpoint/2010/main" val="3855838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Christ’s resurrection</a:t>
            </a:r>
            <a:r>
              <a:rPr lang="en-US" baseline="0" dirty="0" smtClean="0"/>
              <a:t> from the dead the Father is able to grant us life everlasting. “I am the resurrection and the life. He who believes in Me, though he may die, he shall live. And whoever lives and believes in Me shall never die.” (John 11:25-26)</a:t>
            </a:r>
          </a:p>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58</a:t>
            </a:fld>
            <a:endParaRPr lang="en-US"/>
          </a:p>
        </p:txBody>
      </p:sp>
    </p:spTree>
    <p:extLst>
      <p:ext uri="{BB962C8B-B14F-4D97-AF65-F5344CB8AC3E}">
        <p14:creationId xmlns:p14="http://schemas.microsoft.com/office/powerpoint/2010/main" val="2584057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the Father gave Him</a:t>
            </a:r>
            <a:r>
              <a:rPr lang="en-US" baseline="0" dirty="0" smtClean="0"/>
              <a:t> glory. We can also received the same glory if we suffer with Him.</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59</a:t>
            </a:fld>
            <a:endParaRPr lang="en-US"/>
          </a:p>
        </p:txBody>
      </p:sp>
    </p:spTree>
    <p:extLst>
      <p:ext uri="{BB962C8B-B14F-4D97-AF65-F5344CB8AC3E}">
        <p14:creationId xmlns:p14="http://schemas.microsoft.com/office/powerpoint/2010/main" val="3813716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saved</a:t>
            </a:r>
            <a:r>
              <a:rPr lang="en-US" baseline="0" dirty="0" smtClean="0"/>
              <a:t> by faith alone in Christ alone. And the desire or motivation to live for Him, to live our lives in holy conduct springs from a real hope in God – that He will keep His promise to ultimately save and give glory to those who endure sufferings.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60</a:t>
            </a:fld>
            <a:endParaRPr lang="en-US"/>
          </a:p>
        </p:txBody>
      </p:sp>
    </p:spTree>
    <p:extLst>
      <p:ext uri="{BB962C8B-B14F-4D97-AF65-F5344CB8AC3E}">
        <p14:creationId xmlns:p14="http://schemas.microsoft.com/office/powerpoint/2010/main" val="241079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215445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allusion here is to the manner in which the Orientals were accustomed to dress. They wear loose, flowing robes, so that, when they wish to run, or to fight, or to apply themselves to any business, they are obliged to bind their garments close around them.</a:t>
            </a:r>
          </a:p>
          <a:p>
            <a:r>
              <a:rPr lang="en-US" dirty="0" smtClean="0"/>
              <a:t>Barnes' Notes, Electronic Database Copyright © 1997-2014 by </a:t>
            </a:r>
            <a:r>
              <a:rPr lang="en-US" dirty="0" err="1" smtClean="0"/>
              <a:t>Biblesoft</a:t>
            </a:r>
            <a:r>
              <a:rPr lang="en-US" dirty="0" smtClean="0"/>
              <a:t>, Inc. All rights reserved.)</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19583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meaning here is, that they were to have their minds in constant preparation to discharge the duties, or to endure the trials of life - like those who were prepared for labor, for a race, or for a conflict.”</a:t>
            </a:r>
            <a:r>
              <a:rPr lang="en-US" baseline="0" dirty="0" smtClean="0"/>
              <a:t> </a:t>
            </a:r>
            <a:r>
              <a:rPr lang="en-US" sz="1050" baseline="0" dirty="0" smtClean="0"/>
              <a:t>(</a:t>
            </a:r>
            <a:r>
              <a:rPr lang="en-US" sz="1050" dirty="0" smtClean="0"/>
              <a:t>Barnes' Notes, Electronic Database Copyright © 1997-2014 by </a:t>
            </a:r>
            <a:r>
              <a:rPr lang="en-US" sz="1050" dirty="0" err="1" smtClean="0"/>
              <a:t>Biblesoft</a:t>
            </a:r>
            <a:r>
              <a:rPr lang="en-US" sz="1050" dirty="0" smtClean="0"/>
              <a: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We should not</a:t>
            </a:r>
            <a:r>
              <a:rPr lang="en-US" sz="1050" baseline="0" dirty="0" smtClean="0"/>
              <a:t> let our minds wander like a flowing garment. Our mind should not be distracted from our major objective, but strictly controlled until the end. We should constantly focus our attention upon the great consummation of our lives in the coming of Christ. </a:t>
            </a: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44651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187827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321061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471590"/>
            <a:ext cx="8534400" cy="3139321"/>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6600" b="1" dirty="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of the Soul,</a:t>
            </a:r>
          </a:p>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Out in Experience</a:t>
            </a:r>
          </a:p>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6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837523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2981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3037804" y="3572007"/>
            <a:ext cx="5267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Obedience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037804" y="4492288"/>
            <a:ext cx="4124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Fear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922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loins of your mind, be sober, and rest your hope fully upon the grace that is to be brought to you 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7689886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loins of your mind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10625"/>
            <a:ext cx="86868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prepare your minds for action;”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[NIV, NASB]</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52400" y="54864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your minds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[RSV]</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502506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73544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loins…,”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262756"/>
            <a:ext cx="598289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bind about especially with a belt.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330"/>
          <a:stretch/>
        </p:blipFill>
        <p:spPr>
          <a:xfrm>
            <a:off x="6781800" y="3150289"/>
            <a:ext cx="2183130" cy="3643566"/>
          </a:xfrm>
          <a:prstGeom prst="rect">
            <a:avLst/>
          </a:prstGeom>
          <a:effectLst>
            <a:softEdge rad="127000"/>
          </a:effectLst>
        </p:spPr>
      </p:pic>
      <p:sp>
        <p:nvSpPr>
          <p:cNvPr id="14" name="TextBox 13"/>
          <p:cNvSpPr txBox="1"/>
          <p:nvPr/>
        </p:nvSpPr>
        <p:spPr>
          <a:xfrm>
            <a:off x="259196" y="4972072"/>
            <a:ext cx="598289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loins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source of procreative power.”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279688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3432810"/>
            <a:ext cx="54102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“Pull up your pants, tuck in your shirt and tighten your belt.”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[Modern Vernacular]</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2209800"/>
            <a:ext cx="73544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loins…,”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551" y="3581400"/>
            <a:ext cx="2944465" cy="2496661"/>
          </a:xfrm>
          <a:prstGeom prst="rect">
            <a:avLst/>
          </a:prstGeom>
          <a:effectLst>
            <a:softEdge rad="127000"/>
          </a:effectLst>
        </p:spPr>
      </p:pic>
    </p:spTree>
    <p:extLst>
      <p:ext uri="{BB962C8B-B14F-4D97-AF65-F5344CB8AC3E}">
        <p14:creationId xmlns:p14="http://schemas.microsoft.com/office/powerpoint/2010/main" val="178887341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143434"/>
            <a:ext cx="5830493"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thus you shall eat it: with a belt on your waist, your sandals on your feet, and your staff in your hand. So you shall eat it in haste</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(Exodus 12:11)</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2209800"/>
            <a:ext cx="73544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loins…,”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3495745"/>
            <a:ext cx="2964036" cy="2226321"/>
          </a:xfrm>
          <a:prstGeom prst="rect">
            <a:avLst/>
          </a:prstGeom>
          <a:effectLst>
            <a:softEdge rad="127000"/>
          </a:effectLst>
        </p:spPr>
      </p:pic>
    </p:spTree>
    <p:extLst>
      <p:ext uri="{BB962C8B-B14F-4D97-AF65-F5344CB8AC3E}">
        <p14:creationId xmlns:p14="http://schemas.microsoft.com/office/powerpoint/2010/main" val="39179086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gird up the loins of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mind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3702" y="3173968"/>
            <a:ext cx="54864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mind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is the source of thought and understanding.  </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151" y="4031254"/>
            <a:ext cx="3251200" cy="2438400"/>
          </a:xfrm>
          <a:prstGeom prst="rect">
            <a:avLst/>
          </a:prstGeom>
          <a:effectLst>
            <a:softEdge rad="127000"/>
          </a:effectLst>
        </p:spPr>
      </p:pic>
    </p:spTree>
    <p:extLst>
      <p:ext uri="{BB962C8B-B14F-4D97-AF65-F5344CB8AC3E}">
        <p14:creationId xmlns:p14="http://schemas.microsoft.com/office/powerpoint/2010/main" val="72976998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273311" y="1129285"/>
            <a:ext cx="8639705" cy="550920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Brother, sister, friend, read, study, think, and read again. You were made to think. It will do you good to think. Develop your powers by study. God designed that religion should require thought, intense thought, and should thoroughly develop our powers of thought. The Bible itself is written in a style so condensed as to require much intense thought.”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(Charles Finny)</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2360146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filled with the Spirit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“be spiritually minded” or “be filled with spiritual wisdom”</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934123"/>
            <a:ext cx="5512169"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“walk/live not as fools 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wise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what the will of the Lord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 5:17)</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151" y="4031254"/>
            <a:ext cx="3251200" cy="2438400"/>
          </a:xfrm>
          <a:prstGeom prst="rect">
            <a:avLst/>
          </a:prstGeom>
          <a:effectLst>
            <a:softEdge rad="127000"/>
          </a:effectLst>
        </p:spPr>
      </p:pic>
    </p:spTree>
    <p:extLst>
      <p:ext uri="{BB962C8B-B14F-4D97-AF65-F5344CB8AC3E}">
        <p14:creationId xmlns:p14="http://schemas.microsoft.com/office/powerpoint/2010/main" val="6507796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32232" y="3905022"/>
            <a:ext cx="5624844"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the word of Christ dwell in you richly in all wisdom”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3:16</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151" y="4031254"/>
            <a:ext cx="3251200" cy="2438400"/>
          </a:xfrm>
          <a:prstGeom prst="rect">
            <a:avLst/>
          </a:prstGeom>
          <a:effectLst>
            <a:softEdge rad="127000"/>
          </a:effectLst>
        </p:spPr>
      </p:pic>
      <p:sp>
        <p:nvSpPr>
          <p:cNvPr id="12" name="TextBox 11"/>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filled with the Spirit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“be spiritually minded” or “be filled with spiritual wisdom”</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2204197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sober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abstain from wine or drugs, - things that would cloud your thinking.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73337" y="4343400"/>
            <a:ext cx="506747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sober, be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vigilant…”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5:1a)</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151" y="4031254"/>
            <a:ext cx="3251200" cy="2438400"/>
          </a:xfrm>
          <a:prstGeom prst="rect">
            <a:avLst/>
          </a:prstGeom>
          <a:effectLst>
            <a:softEdge rad="127000"/>
          </a:effectLst>
        </p:spPr>
      </p:pic>
    </p:spTree>
    <p:extLst>
      <p:ext uri="{BB962C8B-B14F-4D97-AF65-F5344CB8AC3E}">
        <p14:creationId xmlns:p14="http://schemas.microsoft.com/office/powerpoint/2010/main" val="25739858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sober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abstain from wine or drugs, - things that would cloud your thinking.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96630" y="4191000"/>
            <a:ext cx="507295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sober driver is an alert and safe driver. </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3120" y="3971763"/>
            <a:ext cx="3591911" cy="2693933"/>
          </a:xfrm>
          <a:prstGeom prst="rect">
            <a:avLst/>
          </a:prstGeom>
          <a:effectLst>
            <a:softEdge rad="101600"/>
          </a:effectLst>
        </p:spPr>
      </p:pic>
    </p:spTree>
    <p:extLst>
      <p:ext uri="{BB962C8B-B14F-4D97-AF65-F5344CB8AC3E}">
        <p14:creationId xmlns:p14="http://schemas.microsoft.com/office/powerpoint/2010/main" val="252081394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sober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abstain from wine or drugs, - things that would cloud your thinking.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82097"/>
            <a:ext cx="5456471"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us not sleep, as others do, but let us watch and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sober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algn="just"/>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Thess. 5:6)</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151" y="4031254"/>
            <a:ext cx="3251200" cy="2438400"/>
          </a:xfrm>
          <a:prstGeom prst="rect">
            <a:avLst/>
          </a:prstGeom>
          <a:effectLst>
            <a:softEdge rad="127000"/>
          </a:effectLst>
        </p:spPr>
      </p:pic>
    </p:spTree>
    <p:extLst>
      <p:ext uri="{BB962C8B-B14F-4D97-AF65-F5344CB8AC3E}">
        <p14:creationId xmlns:p14="http://schemas.microsoft.com/office/powerpoint/2010/main" val="12124059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rest your hope fully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upon the</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that is to be brought to you 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(1:13b)</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28600" y="45466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Fix your hope completely</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We are to be absorbed in the consummation of our lives in the glory of the Messianic unveiling.  </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0606568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“Verse 13, then, teaches that our wondering thoughts and pre-occupations of heart are to be carefully drawn in, like the robe of a garment, in order that in a spirit of sobriety they may be fully fixed on the hope of sharing Messiah’s glory.” </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(Hodges, p. 28-29)</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055409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rest your hope fully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upon the grace that is to be brought to you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(1:13b)</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52400" y="4800600"/>
            <a:ext cx="8839200" cy="15542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err="1" smtClean="0">
                <a:ln w="6350">
                  <a:solidFill>
                    <a:sysClr val="windowText" lastClr="000000"/>
                  </a:solidFill>
                </a:ln>
                <a:solidFill>
                  <a:srgbClr val="FFFF00"/>
                </a:solidFill>
                <a:effectLst>
                  <a:outerShdw blurRad="50800" dist="50800" algn="br" rotWithShape="0">
                    <a:schemeClr val="tx1"/>
                  </a:outerShdw>
                </a:effectLst>
                <a:latin typeface="Agency FB" panose="00010606040000040003" pitchFamily="2" charset="0"/>
              </a:rPr>
              <a:t>charis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Agency FB" panose="00010606040000040003" pitchFamily="2" charset="0"/>
              </a:rPr>
              <a:t>”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Agency FB" panose="00010606040000040003" pitchFamily="2" charset="0"/>
              </a:rPr>
              <a:t>– the most common use is “favor”</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 sometime unmerited, sometimes not.</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endParaRPr>
          </a:p>
        </p:txBody>
      </p:sp>
    </p:spTree>
    <p:extLst>
      <p:ext uri="{BB962C8B-B14F-4D97-AF65-F5344CB8AC3E}">
        <p14:creationId xmlns:p14="http://schemas.microsoft.com/office/powerpoint/2010/main" val="28109020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5202352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Future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90500" y="3143434"/>
            <a:ext cx="87630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eagerly </a:t>
            </a:r>
            <a:r>
              <a:rPr lang="en-US" sz="4600" b="1" dirty="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waiting for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our Lord Jesus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Cor. 1:7)</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5507" y="4797194"/>
            <a:ext cx="87630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of Jesus Christ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God gave Him to show His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servants…”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302127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3284" y="1257414"/>
            <a:ext cx="3480516"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195745" y="2182426"/>
            <a:ext cx="8534400" cy="144655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4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4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8" name="TextBox 7"/>
          <p:cNvSpPr txBox="1"/>
          <p:nvPr/>
        </p:nvSpPr>
        <p:spPr>
          <a:xfrm>
            <a:off x="195745" y="3819741"/>
            <a:ext cx="8876764" cy="1446550"/>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53284" y="5521412"/>
            <a:ext cx="6360018"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Conclusion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5:1-14</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6339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Future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143434"/>
            <a:ext cx="8686800" cy="372409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“Behold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is coming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clouds, and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eye will see Him</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even they who pierced Him. And all the tribes of the earth will mourn because of Him. Even so,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Amen.”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1:7)</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223978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Past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32754" y="3143434"/>
            <a:ext cx="8878493"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 says that “the Gospel that </a:t>
            </a:r>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preached” to him came by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Jesus Christ,”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(Gal. 1:12),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made manifest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by the prophetic Scriptures </a:t>
            </a:r>
            <a:r>
              <a:rPr lang="en-US" sz="4600" b="1" dirty="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made known to all nations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16:25-26</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4093805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Past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32754" y="3143434"/>
            <a:ext cx="8878493"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it pleased God, who separated me from my mother's womb and called me through His grace,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reveal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Son in me, that I might preach Him among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Gentiles…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Gal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1:15-16)</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783658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Past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32754" y="3143434"/>
            <a:ext cx="8878493"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did not follow cunningly devised fables when we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made known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 the power and coming of our Lord Jesus Christ, but were eyewitnesses of His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majesty… “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1:16-18)</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434489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Jesus Christ is…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52807" y="3143434"/>
            <a:ext cx="86233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Special Revelation –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 1:20, Gal. 1:16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4234713"/>
            <a:ext cx="882194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General Revelation –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Romans 1:18-20</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14707" y="5346302"/>
            <a:ext cx="8661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Final Revelation –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1:1ff, 1 Pet. 4:13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672592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not conforming yourselves to the former lusts, as in your ignorance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620761"/>
            <a:ext cx="8686800"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as many as </a:t>
            </a:r>
            <a:r>
              <a:rPr lang="en-US" sz="4400" b="1" dirty="0" smtClean="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received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Him, to them He gave the right to become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 of God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those who </a:t>
            </a:r>
            <a:r>
              <a:rPr lang="en-US" sz="4400" b="1" dirty="0" smtClean="0">
                <a:ln w="6350">
                  <a:solidFill>
                    <a:srgbClr val="350304"/>
                  </a:solidFill>
                </a:ln>
                <a:solidFill>
                  <a:srgbClr val="00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His name.”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1:12)</a:t>
            </a:r>
          </a:p>
          <a:p>
            <a:pPr algn="just"/>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1763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children, not conforming yourselves to the former lusts, as in your ignorance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675634"/>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 children</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children who listen, comply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submissive to the parent.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69505955"/>
      </p:ext>
    </p:extLst>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 children,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conforming yourselves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former lusts, as in your ignorance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620761"/>
            <a:ext cx="868680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 not be conformed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this world, but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transformed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 renewing of your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mind.”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12:2)</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098231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 children,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conforming yourselves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former lusts, as in your ignorance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90500" y="4620761"/>
            <a:ext cx="876300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hope in the future glory that motivates us to be obedient children. And this is the basic principle of our relationship to God.” </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 p. 29)</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4428020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since all these things will be dissolved,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manner of persons ought you to be in holy conduct and godliness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and hastening the coming of the day of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372034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264941"/>
            <a:ext cx="8534400"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35924" y="317458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35924" y="4233568"/>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35924" y="529255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23590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He who called you is holy, you also be holy in all your conduct,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because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written,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holy, for I am holy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(1:15-16)</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Obedience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620761"/>
            <a:ext cx="86868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quotes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Leviticus 19:20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20:7</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gives instruction for holy “set apart” living by a people who have been redeemed.</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038383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call on the Father, who without partiality judges according to each one's work, conduct yourselves throughout the time of your stay here in fear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(1:17)</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908142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call on the Father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without partiality judges according to each one's work</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620761"/>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Everyone who calls on God is expected to conduct their life in awed fear.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776093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“conduct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yourselves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throughout the time of your stay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3802796"/>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Once again this refers to our status as temporary aliens/strangers in a foreign land, our eye is ever on our future homeland.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637736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77800" y="376676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“live your lives as </a:t>
            </a:r>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strangers</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here in reverent fear.”</a:t>
            </a:r>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[NIV]</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“conduct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yourselves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throughout the time of your stay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52400" y="531752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“pass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time of your </a:t>
            </a:r>
            <a:r>
              <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sojourning</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here in fear</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JV]</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9020291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you were not redeemed with corruptible things, like silver or gold, from your aimless conduct received by tradition from your fathers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(1:18)</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9353" y="4724400"/>
            <a:ext cx="3642360" cy="1906995"/>
          </a:xfrm>
          <a:prstGeom prst="rect">
            <a:avLst/>
          </a:prstGeom>
          <a:effectLst>
            <a:softEdge rad="127000"/>
          </a:effectLst>
        </p:spPr>
      </p:pic>
    </p:spTree>
    <p:extLst>
      <p:ext uri="{BB962C8B-B14F-4D97-AF65-F5344CB8AC3E}">
        <p14:creationId xmlns:p14="http://schemas.microsoft.com/office/powerpoint/2010/main" val="1276271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redeemed with corruptible things, like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silver or gold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0000" r="1250"/>
          <a:stretch/>
        </p:blipFill>
        <p:spPr>
          <a:xfrm>
            <a:off x="685800" y="3943683"/>
            <a:ext cx="3581400" cy="2499360"/>
          </a:xfrm>
          <a:prstGeom prst="rect">
            <a:avLst/>
          </a:prstGeom>
          <a:effectLst>
            <a:softEdge rad="889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3996509"/>
            <a:ext cx="3629025" cy="2446534"/>
          </a:xfrm>
          <a:prstGeom prst="rect">
            <a:avLst/>
          </a:prstGeom>
          <a:effectLst>
            <a:softEdge rad="88900"/>
          </a:effectLst>
        </p:spPr>
      </p:pic>
    </p:spTree>
    <p:extLst>
      <p:ext uri="{BB962C8B-B14F-4D97-AF65-F5344CB8AC3E}">
        <p14:creationId xmlns:p14="http://schemas.microsoft.com/office/powerpoint/2010/main" val="148280677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riches are corrupted, and your garments are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moth-eaten. Your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gold and silver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corroded, and their corrosion will be a witness against you and will eat your flesh like fire. You have heaped up treasure in the last days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(James 5:2-3)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468524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6" y="2209800"/>
            <a:ext cx="8802293" cy="44319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before the flood</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were eating and drinking, marrying and giving in marriage, until the day that Noah entered the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ark, and </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did not know until </a:t>
            </a:r>
            <a:r>
              <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flood came and took them all away</a:t>
            </a: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 also will the coming of the Son of Man be</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24:38-39)</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9624651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yourselves know perfectly that the day of the Lord so comes as a thief in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night. 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they say, "Peace and safety!" then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sudden destruction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comes upon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Thess. 5:2-3)</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9801733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78616" y="1320000"/>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990599" y="2431919"/>
            <a:ext cx="7162799"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Explains what God has done.</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0853" y="3563330"/>
            <a:ext cx="8802292" cy="292387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given us a hope of a glorious inheritance. This inheritance is our salvation for which is preserved by His Divine power and faithfulness.</a:t>
            </a:r>
            <a:endParaRPr lang="en-US" sz="4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5305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you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were…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redeemed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your aimless conduct received by tradition from your fathers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(1:18)</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28600" y="45085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redeemed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purchase necessary in order to release a slave or prisoner from bondage.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99271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you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were… redeemed…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your aimless conduct received by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tradition from your fathers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(1:18)</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28600" y="45085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fathers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more than likely refers a description of Gentiles and their inherited modes of conduct.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21475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fear of God and conformity to His will, ought certainly to arise from, and sustained by, a realization of the costliness to Him of our redemption. Our lives will be judged by this impartial God and Father in light of that price.”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(Hodges, p. 31)</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3543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i="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redeemed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with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precious blood of Christ, as of a lamb without blemish and without spot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(1:19)</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4675634"/>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reflects the requirement of a perfect and undefiled sacrifice.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197783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indeed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foreordained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before the foundation of the world, but was manifest in these last times for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(1:20)</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45339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was God’s plan from the beginning, before the beginning of created time, and finds fulfilment at the end of time.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618792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Him believe in God, who raised Him from the dead and gave Him glory, so that your faith and hope are in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1" y="4532844"/>
            <a:ext cx="2893216" cy="2165528"/>
          </a:xfrm>
          <a:prstGeom prst="rect">
            <a:avLst/>
          </a:prstGeom>
          <a:effectLst>
            <a:softEdge rad="127000"/>
          </a:effectLst>
        </p:spPr>
      </p:pic>
    </p:spTree>
    <p:extLst>
      <p:ext uri="{BB962C8B-B14F-4D97-AF65-F5344CB8AC3E}">
        <p14:creationId xmlns:p14="http://schemas.microsoft.com/office/powerpoint/2010/main" val="209287705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Him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 in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14300" y="3143434"/>
            <a:ext cx="89154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in God is through Jesus who provided the provision for sin and paid the price for our redemption. He is the only way to God the Father and for ongoing fellowship with Him.</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3548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raised Him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the dead and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gave Him 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907497"/>
            <a:ext cx="8686800"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 raised Jesus from the dead, declaring Him to be the Son of God with power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(Romans 1:4).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be the glory and the dominion forever and ever. Amen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5:11)</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342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raised Him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dead”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6216" y="3143434"/>
            <a:ext cx="8686800"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whom God raised up saw no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corruption”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(Acts 13:37),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God and Father of our Lord Jesus Christ has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begotten </a:t>
            </a:r>
            <a:r>
              <a:rPr lang="en-US" sz="45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us</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again to a living hope through the resurrection of Jesus Christ from the dead</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273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gave Him 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90500" y="3137268"/>
            <a:ext cx="8763000"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 suffer with Christ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will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a:t>
            </a:r>
            <a:r>
              <a:rPr lang="en-US" sz="4600" b="1" i="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become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 of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glory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will be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revealed”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5:1)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 Chief Shepherd appears, you will receive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crown of glory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does not fade away</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984106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78616" y="1320000"/>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32754" y="2324931"/>
            <a:ext cx="8878493" cy="44319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we strive by faith to attain our full birth right – the whole inheritance which can be ours – whatever we have laid up of heavenly treasure is being safely protected for us there” by God’s power and trust.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 p. 19)</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385689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faith and hope are in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Relation to God Through Fear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38916" y="3236086"/>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Father’s resurrection and the glorification of Jesus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 in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and hope being in God. They are directed toward, or focused on God.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523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0250" y="4027715"/>
            <a:ext cx="3647674" cy="2308324"/>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By fixing our eyes on the Revelation of Jesus Christ…</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15" y="1159650"/>
            <a:ext cx="3579010" cy="2686500"/>
          </a:xfrm>
          <a:prstGeom prst="rect">
            <a:avLst/>
          </a:prstGeom>
          <a:effectLst>
            <a:softEdge rad="101600"/>
          </a:effectLst>
        </p:spPr>
      </p:pic>
      <p:sp>
        <p:nvSpPr>
          <p:cNvPr id="11" name="TextBox 10"/>
          <p:cNvSpPr txBox="1"/>
          <p:nvPr/>
        </p:nvSpPr>
        <p:spPr>
          <a:xfrm>
            <a:off x="3904050" y="1274600"/>
            <a:ext cx="5153824" cy="526297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he believer is to become an obedient and holy child of God, maintaining a reverent fear of His impartial Father who will judge our works for their true worth.</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923491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39344"/>
          <a:stretch/>
        </p:blipFill>
        <p:spPr>
          <a:xfrm>
            <a:off x="214707" y="1154685"/>
            <a:ext cx="2439593" cy="3016494"/>
          </a:xfrm>
          <a:prstGeom prst="rect">
            <a:avLst/>
          </a:prstGeom>
          <a:effectLst>
            <a:softEdge rad="88900"/>
          </a:effectLst>
        </p:spPr>
      </p:pic>
      <p:sp>
        <p:nvSpPr>
          <p:cNvPr id="12" name="TextBox 11"/>
          <p:cNvSpPr txBox="1"/>
          <p:nvPr/>
        </p:nvSpPr>
        <p:spPr>
          <a:xfrm>
            <a:off x="132754" y="1196555"/>
            <a:ext cx="8878493" cy="526297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Christians  fear   of   God</a:t>
            </a:r>
          </a:p>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springs from the awesome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price</a:t>
            </a:r>
          </a:p>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redemption, the awesome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foreknowledge and the awesome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principle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faith in God of resurrection and glory. The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infinite, the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eternal and the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principle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divine.”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4649506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6" y="1196555"/>
            <a:ext cx="8954693" cy="526297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stress of this section</a:t>
            </a:r>
          </a:p>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falls  on  the  child-father</a:t>
            </a:r>
          </a:p>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relationship. Thus, having been born again, the first area of life in which we ought to experience the salvation of the soul is that of the child-parent relationship which the new birth creates.”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(Hodges, p. 33)</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108"/>
          <a:stretch/>
        </p:blipFill>
        <p:spPr>
          <a:xfrm>
            <a:off x="324239" y="1125221"/>
            <a:ext cx="3392093" cy="2266153"/>
          </a:xfrm>
          <a:prstGeom prst="rect">
            <a:avLst/>
          </a:prstGeom>
          <a:effectLst>
            <a:softEdge rad="88900"/>
          </a:effectLst>
        </p:spPr>
      </p:pic>
    </p:spTree>
    <p:extLst>
      <p:ext uri="{BB962C8B-B14F-4D97-AF65-F5344CB8AC3E}">
        <p14:creationId xmlns:p14="http://schemas.microsoft.com/office/powerpoint/2010/main" val="2031864539"/>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47649" y="1191531"/>
            <a:ext cx="8648701" cy="547842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Our goal, the end of our faith, is the </a:t>
            </a:r>
            <a:r>
              <a:rPr lang="en-US" sz="5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alvation of the soul which is </a:t>
            </a:r>
            <a:r>
              <a:rPr lang="en-US" sz="5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total transforming work </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5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1775277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1299218"/>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453" y="2411962"/>
            <a:ext cx="9144000" cy="861774"/>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0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Describes Our Salvation and What We Do</a:t>
            </a:r>
            <a:endParaRPr lang="en-US" sz="50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3521766"/>
            <a:ext cx="8802292" cy="292387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to exalt in God despite trials we experience, which are purifying our faith for a future glory. The salvation of the soul is the goal of our faith. </a:t>
            </a:r>
            <a:endParaRPr lang="en-US" sz="4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31018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47649" y="1191531"/>
            <a:ext cx="8648701" cy="547842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Our goal, the end of our faith, is the </a:t>
            </a:r>
            <a:r>
              <a:rPr lang="en-US" sz="5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alvation of the soul which is </a:t>
            </a:r>
            <a:r>
              <a:rPr lang="en-US" sz="5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total transforming work </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5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875459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120054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862" y="2152820"/>
            <a:ext cx="9144000" cy="163121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0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Describes What the Prophets Did and What the Angels would Like to Do.</a:t>
            </a:r>
            <a:endParaRPr lang="en-US" sz="50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3889857"/>
            <a:ext cx="8802292" cy="2862322"/>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So wonderful is our salvation experience of sharing Messiah’s suffering and glory that the prophets and angels experience the attraction of it.</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4959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129729</TotalTime>
  <Words>5172</Words>
  <Application>Microsoft Office PowerPoint</Application>
  <PresentationFormat>On-screen Show (4:3)</PresentationFormat>
  <Paragraphs>398</Paragraphs>
  <Slides>65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2579</cp:revision>
  <dcterms:created xsi:type="dcterms:W3CDTF">2010-02-05T17:09:41Z</dcterms:created>
  <dcterms:modified xsi:type="dcterms:W3CDTF">2020-07-06T13:54:46Z</dcterms:modified>
</cp:coreProperties>
</file>